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0275213" cy="213836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66" d="100"/>
          <a:sy n="66" d="100"/>
        </p:scale>
        <p:origin x="-5270" y="-3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jpg>
</file>

<file path=ppt/media/image3.jpg>
</file>

<file path=ppt/media/image4.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C3585E-772E-4E3A-8FDA-64F34A3C0CA0}" type="datetimeFigureOut">
              <a:rPr lang="zh-CN" altLang="en-US" smtClean="0"/>
              <a:t>2025/6/23</a:t>
            </a:fld>
            <a:endParaRPr lang="zh-CN" altLang="en-US"/>
          </a:p>
        </p:txBody>
      </p:sp>
      <p:sp>
        <p:nvSpPr>
          <p:cNvPr id="4" name="Slide Image Placeholder 3"/>
          <p:cNvSpPr>
            <a:spLocks noGrp="1" noRot="1" noChangeAspect="1"/>
          </p:cNvSpPr>
          <p:nvPr>
            <p:ph type="sldImg" idx="2"/>
          </p:nvPr>
        </p:nvSpPr>
        <p:spPr>
          <a:xfrm>
            <a:off x="1244600" y="1143000"/>
            <a:ext cx="4368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5C94AF-BF39-4ACD-B41E-B3454C18871E}" type="slidenum">
              <a:rPr lang="zh-CN" altLang="en-US" smtClean="0"/>
              <a:t>‹#›</a:t>
            </a:fld>
            <a:endParaRPr lang="zh-CN" altLang="en-US"/>
          </a:p>
        </p:txBody>
      </p:sp>
    </p:spTree>
    <p:extLst>
      <p:ext uri="{BB962C8B-B14F-4D97-AF65-F5344CB8AC3E}">
        <p14:creationId xmlns:p14="http://schemas.microsoft.com/office/powerpoint/2010/main" val="261453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6B5C94AF-BF39-4ACD-B41E-B3454C18871E}" type="slidenum">
              <a:rPr lang="zh-CN" altLang="en-US" smtClean="0"/>
              <a:t>1</a:t>
            </a:fld>
            <a:endParaRPr lang="zh-CN" altLang="en-US"/>
          </a:p>
        </p:txBody>
      </p:sp>
    </p:spTree>
    <p:extLst>
      <p:ext uri="{BB962C8B-B14F-4D97-AF65-F5344CB8AC3E}">
        <p14:creationId xmlns:p14="http://schemas.microsoft.com/office/powerpoint/2010/main" val="2663969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6/23/2025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g"/><Relationship Id="rId11" Type="http://schemas.openxmlformats.org/officeDocument/2006/relationships/image" Target="../media/image9.png"/><Relationship Id="rId5" Type="http://schemas.openxmlformats.org/officeDocument/2006/relationships/image" Target="../media/image3.jpg"/><Relationship Id="rId10" Type="http://schemas.openxmlformats.org/officeDocument/2006/relationships/image" Target="../media/image8.png"/><Relationship Id="rId4" Type="http://schemas.openxmlformats.org/officeDocument/2006/relationships/image" Target="../media/image2.jp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30000"/>
            <a:lum/>
          </a:blip>
          <a:srcRect/>
          <a:stretch>
            <a:fillRect l="-8000" r="-8000"/>
          </a:stretch>
        </a:blipFill>
        <a:effectLst/>
      </p:bgPr>
    </p:bg>
    <p:spTree>
      <p:nvGrpSpPr>
        <p:cNvPr id="1" name=""/>
        <p:cNvGrpSpPr/>
        <p:nvPr/>
      </p:nvGrpSpPr>
      <p:grpSpPr>
        <a:xfrm>
          <a:off x="0" y="0"/>
          <a:ext cx="0" cy="0"/>
          <a:chOff x="0" y="0"/>
          <a:chExt cx="0" cy="0"/>
        </a:xfrm>
      </p:grpSpPr>
      <p:sp>
        <p:nvSpPr>
          <p:cNvPr id="2" name="TextBox 1"/>
          <p:cNvSpPr txBox="1"/>
          <p:nvPr/>
        </p:nvSpPr>
        <p:spPr>
          <a:xfrm>
            <a:off x="720000" y="360000"/>
            <a:ext cx="28800000" cy="1440000"/>
          </a:xfrm>
          <a:prstGeom prst="rect">
            <a:avLst/>
          </a:prstGeom>
          <a:noFill/>
        </p:spPr>
        <p:txBody>
          <a:bodyPr wrap="none">
            <a:spAutoFit/>
          </a:bodyPr>
          <a:lstStyle/>
          <a:p>
            <a:pPr>
              <a:defRPr sz="7200" b="1">
                <a:solidFill>
                  <a:srgbClr val="000000"/>
                </a:solidFill>
              </a:defRPr>
            </a:pPr>
            <a:r>
              <a:rPr dirty="0"/>
              <a:t>Flood Inundation Prediction under Extreme Rainfall Events in Hamilton City</a:t>
            </a:r>
          </a:p>
        </p:txBody>
      </p:sp>
      <p:sp>
        <p:nvSpPr>
          <p:cNvPr id="3" name="TextBox 2"/>
          <p:cNvSpPr txBox="1"/>
          <p:nvPr/>
        </p:nvSpPr>
        <p:spPr>
          <a:xfrm>
            <a:off x="720000" y="1649244"/>
            <a:ext cx="16076902" cy="646331"/>
          </a:xfrm>
          <a:prstGeom prst="rect">
            <a:avLst/>
          </a:prstGeom>
          <a:noFill/>
        </p:spPr>
        <p:txBody>
          <a:bodyPr wrap="none">
            <a:spAutoFit/>
          </a:bodyPr>
          <a:lstStyle/>
          <a:p>
            <a:pPr>
              <a:defRPr sz="2400" i="1">
                <a:solidFill>
                  <a:srgbClr val="5A5A5A"/>
                </a:solidFill>
              </a:defRPr>
            </a:pPr>
            <a:r>
              <a:rPr sz="3600" dirty="0"/>
              <a:t>When extreme rainfall occurs, where will flooding happen, and where can people go?</a:t>
            </a:r>
          </a:p>
        </p:txBody>
      </p:sp>
      <p:sp>
        <p:nvSpPr>
          <p:cNvPr id="4" name="TextBox 3"/>
          <p:cNvSpPr txBox="1"/>
          <p:nvPr/>
        </p:nvSpPr>
        <p:spPr>
          <a:xfrm>
            <a:off x="476136" y="3119148"/>
            <a:ext cx="9149760" cy="4216539"/>
          </a:xfrm>
          <a:prstGeom prst="rect">
            <a:avLst/>
          </a:prstGeom>
          <a:noFill/>
        </p:spPr>
        <p:txBody>
          <a:bodyPr wrap="square">
            <a:spAutoFit/>
          </a:bodyPr>
          <a:lstStyle/>
          <a:p>
            <a:pPr>
              <a:defRPr sz="2800" b="1">
                <a:solidFill>
                  <a:srgbClr val="000000"/>
                </a:solidFill>
              </a:defRPr>
            </a:pPr>
            <a:r>
              <a:rPr sz="2800" dirty="0"/>
              <a:t>Introduction &amp; Problem</a:t>
            </a:r>
          </a:p>
          <a:p>
            <a:r>
              <a:rPr lang="en-US" altLang="zh-CN" sz="2400" dirty="0"/>
              <a:t>Climate change is increasing the frequency and intensity of extreme weather events, including heavy rainfall (Ministry for the Environment, 2020). Hamilton City, with its flat terrain and urban expansion, is particularly vulnerable to flooding.</a:t>
            </a:r>
          </a:p>
          <a:p>
            <a:r>
              <a:rPr lang="en-US" altLang="zh-CN" sz="2400" dirty="0"/>
              <a:t>This raises an urgent question: </a:t>
            </a:r>
            <a:r>
              <a:rPr lang="en-US" altLang="zh-CN" sz="2400" b="1" dirty="0"/>
              <a:t>“When extreme rainfall occurs, where will flooding happen, and where can people go?”</a:t>
            </a:r>
          </a:p>
          <a:p>
            <a:endParaRPr lang="en-US" altLang="zh-CN" sz="2400" dirty="0"/>
          </a:p>
          <a:p>
            <a:r>
              <a:rPr lang="en-US" altLang="zh-CN" sz="2400" dirty="0"/>
              <a:t>This project uses GIS to model flood-prone areas in Hamilton under 10-, 20-, and 50-year rainfall scenarios, estimate flood extent and depth, and identify safe shelter locations for emergency response and planning.</a:t>
            </a:r>
          </a:p>
        </p:txBody>
      </p:sp>
      <p:sp>
        <p:nvSpPr>
          <p:cNvPr id="7" name="TextBox 6"/>
          <p:cNvSpPr txBox="1"/>
          <p:nvPr/>
        </p:nvSpPr>
        <p:spPr>
          <a:xfrm>
            <a:off x="10300396" y="3051103"/>
            <a:ext cx="7349761" cy="6001643"/>
          </a:xfrm>
          <a:prstGeom prst="rect">
            <a:avLst/>
          </a:prstGeom>
          <a:noFill/>
        </p:spPr>
        <p:txBody>
          <a:bodyPr wrap="square">
            <a:spAutoFit/>
          </a:bodyPr>
          <a:lstStyle/>
          <a:p>
            <a:pPr>
              <a:defRPr sz="2800" b="1">
                <a:solidFill>
                  <a:srgbClr val="000000"/>
                </a:solidFill>
              </a:defRPr>
            </a:pPr>
            <a:r>
              <a:rPr lang="en-US" sz="2800" dirty="0"/>
              <a:t>Key </a:t>
            </a:r>
            <a:r>
              <a:rPr sz="2800" dirty="0"/>
              <a:t>Results</a:t>
            </a:r>
            <a:r>
              <a:rPr lang="en-US" sz="2800" dirty="0"/>
              <a:t> Summary</a:t>
            </a:r>
            <a:endParaRPr sz="2800" dirty="0"/>
          </a:p>
          <a:p>
            <a:r>
              <a:rPr lang="en-NZ" altLang="zh-CN" sz="2000" dirty="0"/>
              <a:t>Extract information from tables (see </a:t>
            </a:r>
            <a:r>
              <a:rPr lang="en-NZ" altLang="zh-CN" sz="2000" i="1" dirty="0"/>
              <a:t>Table</a:t>
            </a:r>
            <a:r>
              <a:rPr lang="en-NZ" altLang="zh-CN" sz="2000" dirty="0"/>
              <a:t> 1) for comparative analysis</a:t>
            </a:r>
            <a:endParaRPr lang="en-NZ" altLang="zh-CN" sz="2000" b="1" dirty="0"/>
          </a:p>
          <a:p>
            <a:r>
              <a:rPr lang="en-NZ" altLang="zh-CN" sz="2400" b="1" dirty="0"/>
              <a:t>Rainfall Effect </a:t>
            </a:r>
            <a:r>
              <a:rPr lang="en-NZ" altLang="zh-CN" sz="2400" dirty="0"/>
              <a:t>(see </a:t>
            </a:r>
            <a:r>
              <a:rPr lang="en-NZ" altLang="zh-CN" sz="2400" i="1" dirty="0"/>
              <a:t>Figure 1 - 4</a:t>
            </a:r>
            <a:r>
              <a:rPr lang="en-NZ" altLang="zh-CN" sz="2400" dirty="0"/>
              <a:t>): All indicators rise with increased rainfall—consistent with hydrological expectations.</a:t>
            </a:r>
          </a:p>
          <a:p>
            <a:r>
              <a:rPr lang="en-NZ" altLang="zh-CN" sz="2400" b="1" dirty="0"/>
              <a:t>Method Impact </a:t>
            </a:r>
            <a:r>
              <a:rPr lang="en-NZ" altLang="zh-CN" sz="2400" dirty="0"/>
              <a:t>(see </a:t>
            </a:r>
            <a:r>
              <a:rPr lang="en-NZ" altLang="zh-CN" sz="2400" i="1" dirty="0"/>
              <a:t>Figures 2 &amp; 3</a:t>
            </a:r>
            <a:r>
              <a:rPr lang="en-NZ" altLang="zh-CN" sz="2400" dirty="0"/>
              <a:t>):</a:t>
            </a:r>
            <a:br>
              <a:rPr lang="en-NZ" altLang="zh-CN" sz="2400" dirty="0"/>
            </a:br>
            <a:r>
              <a:rPr lang="en-NZ" altLang="zh-CN" sz="2400" dirty="0"/>
              <a:t>• </a:t>
            </a:r>
            <a:r>
              <a:rPr lang="en-NZ" altLang="zh-CN" sz="2400" i="1" dirty="0"/>
              <a:t>MEAN</a:t>
            </a:r>
            <a:r>
              <a:rPr lang="en-NZ" altLang="zh-CN" sz="2400" dirty="0"/>
              <a:t> → higher average depth &amp; larger flood areas</a:t>
            </a:r>
            <a:br>
              <a:rPr lang="en-NZ" altLang="zh-CN" sz="2400" dirty="0"/>
            </a:br>
            <a:r>
              <a:rPr lang="en-NZ" altLang="zh-CN" sz="2400" dirty="0"/>
              <a:t>• </a:t>
            </a:r>
            <a:r>
              <a:rPr lang="en-NZ" altLang="zh-CN" sz="2400" i="1" dirty="0"/>
              <a:t>MEDIAN</a:t>
            </a:r>
            <a:r>
              <a:rPr lang="en-NZ" altLang="zh-CN" sz="2400" dirty="0"/>
              <a:t> → more fragmented, smaller regions</a:t>
            </a:r>
          </a:p>
          <a:p>
            <a:r>
              <a:rPr lang="en-NZ" altLang="zh-CN" sz="2400" b="1" dirty="0"/>
              <a:t>Radius Influence </a:t>
            </a:r>
            <a:r>
              <a:rPr lang="en-US" altLang="zh-CN" sz="2400" dirty="0"/>
              <a:t>(see </a:t>
            </a:r>
            <a:r>
              <a:rPr lang="en-US" altLang="zh-CN" sz="2400" i="1" dirty="0"/>
              <a:t>Figure 2</a:t>
            </a:r>
            <a:r>
              <a:rPr lang="en-US" altLang="zh-CN" sz="2400" dirty="0"/>
              <a:t>)</a:t>
            </a:r>
            <a:r>
              <a:rPr lang="en-NZ" altLang="zh-CN" sz="2400" dirty="0"/>
              <a:t>:</a:t>
            </a:r>
            <a:br>
              <a:rPr lang="en-NZ" altLang="zh-CN" sz="2400" dirty="0"/>
            </a:br>
            <a:r>
              <a:rPr lang="en-NZ" altLang="zh-CN" sz="2400" dirty="0"/>
              <a:t>• Radius = 5 improves region connectivity vs. radius = 3</a:t>
            </a:r>
          </a:p>
          <a:p>
            <a:r>
              <a:rPr lang="en-NZ" altLang="zh-CN" sz="2400" b="1" dirty="0"/>
              <a:t>Anomaly (50-year) </a:t>
            </a:r>
            <a:r>
              <a:rPr lang="en-US" altLang="zh-CN" sz="2400" dirty="0"/>
              <a:t>(see </a:t>
            </a:r>
            <a:r>
              <a:rPr lang="en-US" altLang="zh-CN" sz="2400" i="1" dirty="0"/>
              <a:t>Figure 2</a:t>
            </a:r>
            <a:r>
              <a:rPr lang="en-US" altLang="zh-CN" sz="2400" dirty="0"/>
              <a:t>) </a:t>
            </a:r>
            <a:r>
              <a:rPr lang="en-NZ" altLang="zh-CN" sz="2400" dirty="0"/>
              <a:t>:</a:t>
            </a:r>
            <a:br>
              <a:rPr lang="en-NZ" altLang="zh-CN" sz="2400" dirty="0"/>
            </a:br>
            <a:r>
              <a:rPr lang="en-NZ" altLang="zh-CN" sz="2400" dirty="0"/>
              <a:t>• MEAN + radius = 5 → more regions than MEDIAN → indicates threshold sensitivity</a:t>
            </a:r>
          </a:p>
          <a:p>
            <a:r>
              <a:rPr lang="en-NZ" altLang="zh-CN" sz="2400" b="1" dirty="0"/>
              <a:t>→ Final Visualization Approach:</a:t>
            </a:r>
            <a:br>
              <a:rPr lang="en-NZ" altLang="zh-CN" sz="2400" dirty="0"/>
            </a:br>
            <a:r>
              <a:rPr lang="en-NZ" altLang="zh-CN" sz="2400" dirty="0"/>
              <a:t>Use </a:t>
            </a:r>
            <a:r>
              <a:rPr lang="en-NZ" altLang="zh-CN" sz="2400" b="1" dirty="0"/>
              <a:t>Focal Statistics (radius = 5, MEAN)</a:t>
            </a:r>
            <a:r>
              <a:rPr lang="en-NZ" altLang="zh-CN" sz="2400" dirty="0"/>
              <a:t> for clearer, more consistent urban flood risk mapping (see </a:t>
            </a:r>
            <a:r>
              <a:rPr lang="en-NZ" altLang="zh-CN" sz="2400" i="1" dirty="0"/>
              <a:t>Map</a:t>
            </a:r>
            <a:r>
              <a:rPr lang="en-NZ" altLang="zh-CN" sz="2400" dirty="0"/>
              <a:t> 1 - 3).</a:t>
            </a:r>
          </a:p>
        </p:txBody>
      </p:sp>
      <p:sp>
        <p:nvSpPr>
          <p:cNvPr id="8" name="TextBox 7"/>
          <p:cNvSpPr txBox="1"/>
          <p:nvPr/>
        </p:nvSpPr>
        <p:spPr>
          <a:xfrm>
            <a:off x="10317767" y="17628344"/>
            <a:ext cx="8138070" cy="1631216"/>
          </a:xfrm>
          <a:prstGeom prst="rect">
            <a:avLst/>
          </a:prstGeom>
          <a:noFill/>
        </p:spPr>
        <p:txBody>
          <a:bodyPr wrap="square">
            <a:spAutoFit/>
          </a:bodyPr>
          <a:lstStyle/>
          <a:p>
            <a:pPr>
              <a:defRPr sz="2000">
                <a:solidFill>
                  <a:srgbClr val="000000"/>
                </a:solidFill>
              </a:defRPr>
            </a:pPr>
            <a:r>
              <a:rPr lang="en-US" altLang="zh-CN" sz="2800" b="1" dirty="0"/>
              <a:t>Limitations:</a:t>
            </a:r>
            <a:br>
              <a:rPr lang="en-US" altLang="zh-CN" sz="2400" dirty="0"/>
            </a:br>
            <a:r>
              <a:rPr lang="en-US" altLang="zh-CN" sz="2400" dirty="0"/>
              <a:t>- No sensitivity analysis on weight values</a:t>
            </a:r>
            <a:br>
              <a:rPr lang="en-US" altLang="zh-CN" sz="2400" dirty="0"/>
            </a:br>
            <a:r>
              <a:rPr lang="en-US" altLang="zh-CN" sz="2400" dirty="0"/>
              <a:t>- Urban drainage system not modeled</a:t>
            </a:r>
            <a:br>
              <a:rPr lang="en-US" altLang="zh-CN" sz="2400" dirty="0"/>
            </a:br>
            <a:r>
              <a:rPr lang="en-US" altLang="zh-CN" sz="2400" dirty="0"/>
              <a:t>- No accessibility analysis for shelters</a:t>
            </a:r>
          </a:p>
        </p:txBody>
      </p:sp>
      <p:sp>
        <p:nvSpPr>
          <p:cNvPr id="9" name="Rectangle 8">
            <a:extLst>
              <a:ext uri="{FF2B5EF4-FFF2-40B4-BE49-F238E27FC236}">
                <a16:creationId xmlns:a16="http://schemas.microsoft.com/office/drawing/2014/main" id="{D58AEC1A-B89D-BEE4-460C-3D964518F2BF}"/>
              </a:ext>
            </a:extLst>
          </p:cNvPr>
          <p:cNvSpPr/>
          <p:nvPr/>
        </p:nvSpPr>
        <p:spPr>
          <a:xfrm>
            <a:off x="10184261" y="2928072"/>
            <a:ext cx="19223043" cy="14041663"/>
          </a:xfrm>
          <a:prstGeom prst="rect">
            <a:avLst/>
          </a:prstGeom>
          <a:no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22" name="Group 21">
            <a:extLst>
              <a:ext uri="{FF2B5EF4-FFF2-40B4-BE49-F238E27FC236}">
                <a16:creationId xmlns:a16="http://schemas.microsoft.com/office/drawing/2014/main" id="{53EB06F0-44E4-B74C-586A-F568E400F668}"/>
              </a:ext>
            </a:extLst>
          </p:cNvPr>
          <p:cNvGrpSpPr/>
          <p:nvPr/>
        </p:nvGrpSpPr>
        <p:grpSpPr>
          <a:xfrm>
            <a:off x="23944055" y="12106291"/>
            <a:ext cx="5295326" cy="4648348"/>
            <a:chOff x="16127777" y="12554752"/>
            <a:chExt cx="5295326" cy="4648348"/>
          </a:xfrm>
        </p:grpSpPr>
        <p:pic>
          <p:nvPicPr>
            <p:cNvPr id="13" name="Picture 12" descr="A map of a city&#10;&#10;AI-generated content may be incorrect.">
              <a:extLst>
                <a:ext uri="{FF2B5EF4-FFF2-40B4-BE49-F238E27FC236}">
                  <a16:creationId xmlns:a16="http://schemas.microsoft.com/office/drawing/2014/main" id="{E9980FA7-7DCE-91BD-C794-9CF3AB239DA6}"/>
                </a:ext>
              </a:extLst>
            </p:cNvPr>
            <p:cNvPicPr>
              <a:picLocks noChangeAspect="1"/>
            </p:cNvPicPr>
            <p:nvPr/>
          </p:nvPicPr>
          <p:blipFill>
            <a:blip r:embed="rId4"/>
            <a:srcRect l="11504" t="7022" r="15755" b="4336"/>
            <a:stretch>
              <a:fillRect/>
            </a:stretch>
          </p:blipFill>
          <p:spPr>
            <a:xfrm>
              <a:off x="16127778" y="12883100"/>
              <a:ext cx="5014481" cy="4320000"/>
            </a:xfrm>
            <a:prstGeom prst="rect">
              <a:avLst/>
            </a:prstGeom>
          </p:spPr>
        </p:pic>
        <p:sp>
          <p:nvSpPr>
            <p:cNvPr id="26" name="TextBox 25">
              <a:extLst>
                <a:ext uri="{FF2B5EF4-FFF2-40B4-BE49-F238E27FC236}">
                  <a16:creationId xmlns:a16="http://schemas.microsoft.com/office/drawing/2014/main" id="{0B2BD80A-99E8-E3CC-33E6-54D790F0169C}"/>
                </a:ext>
              </a:extLst>
            </p:cNvPr>
            <p:cNvSpPr txBox="1"/>
            <p:nvPr/>
          </p:nvSpPr>
          <p:spPr>
            <a:xfrm>
              <a:off x="16127777" y="12554752"/>
              <a:ext cx="5295326" cy="338554"/>
            </a:xfrm>
            <a:prstGeom prst="rect">
              <a:avLst/>
            </a:prstGeom>
            <a:noFill/>
          </p:spPr>
          <p:txBody>
            <a:bodyPr wrap="square" rtlCol="0">
              <a:spAutoFit/>
            </a:bodyPr>
            <a:lstStyle/>
            <a:p>
              <a:pPr algn="ctr"/>
              <a:r>
                <a:rPr lang="en-US" altLang="zh-CN" sz="1600" b="1" dirty="0"/>
                <a:t>Map 3: </a:t>
              </a:r>
              <a:r>
                <a:rPr lang="en-US" altLang="zh-CN" sz="1600" dirty="0"/>
                <a:t>Inundation areas under</a:t>
              </a:r>
              <a:r>
                <a:rPr lang="en-US" altLang="zh-CN" sz="1600" b="1" dirty="0"/>
                <a:t> 50-year</a:t>
              </a:r>
              <a:r>
                <a:rPr lang="en-US" altLang="zh-CN" sz="1600" dirty="0"/>
                <a:t> rainfall return period</a:t>
              </a:r>
              <a:endParaRPr lang="zh-CN" altLang="zh-CN" sz="1600" dirty="0"/>
            </a:p>
          </p:txBody>
        </p:sp>
      </p:grpSp>
      <p:grpSp>
        <p:nvGrpSpPr>
          <p:cNvPr id="29" name="Group 28">
            <a:extLst>
              <a:ext uri="{FF2B5EF4-FFF2-40B4-BE49-F238E27FC236}">
                <a16:creationId xmlns:a16="http://schemas.microsoft.com/office/drawing/2014/main" id="{180D1C4E-0D15-9F10-AA57-CC6001FC7EC9}"/>
              </a:ext>
            </a:extLst>
          </p:cNvPr>
          <p:cNvGrpSpPr/>
          <p:nvPr/>
        </p:nvGrpSpPr>
        <p:grpSpPr>
          <a:xfrm>
            <a:off x="17396428" y="12106291"/>
            <a:ext cx="5674465" cy="4682638"/>
            <a:chOff x="16059572" y="17583655"/>
            <a:chExt cx="7971796" cy="6578425"/>
          </a:xfrm>
        </p:grpSpPr>
        <p:pic>
          <p:nvPicPr>
            <p:cNvPr id="12" name="Picture 11" descr="A map of a city&#10;&#10;AI-generated content may be incorrect.">
              <a:extLst>
                <a:ext uri="{FF2B5EF4-FFF2-40B4-BE49-F238E27FC236}">
                  <a16:creationId xmlns:a16="http://schemas.microsoft.com/office/drawing/2014/main" id="{7716E337-CB9E-D3B2-60EA-52C8319BAA24}"/>
                </a:ext>
              </a:extLst>
            </p:cNvPr>
            <p:cNvPicPr>
              <a:picLocks noChangeAspect="1"/>
            </p:cNvPicPr>
            <p:nvPr/>
          </p:nvPicPr>
          <p:blipFill>
            <a:blip r:embed="rId5"/>
            <a:srcRect l="12341" t="3222" r="14920" b="3449"/>
            <a:stretch>
              <a:fillRect/>
            </a:stretch>
          </p:blipFill>
          <p:spPr>
            <a:xfrm>
              <a:off x="16355887" y="18093110"/>
              <a:ext cx="7379168" cy="6068970"/>
            </a:xfrm>
            <a:prstGeom prst="rect">
              <a:avLst/>
            </a:prstGeom>
          </p:spPr>
        </p:pic>
        <p:sp>
          <p:nvSpPr>
            <p:cNvPr id="28" name="TextBox 27">
              <a:extLst>
                <a:ext uri="{FF2B5EF4-FFF2-40B4-BE49-F238E27FC236}">
                  <a16:creationId xmlns:a16="http://schemas.microsoft.com/office/drawing/2014/main" id="{F7B5CC70-31EC-DC1C-590B-EBE0550C64F9}"/>
                </a:ext>
              </a:extLst>
            </p:cNvPr>
            <p:cNvSpPr txBox="1"/>
            <p:nvPr/>
          </p:nvSpPr>
          <p:spPr>
            <a:xfrm>
              <a:off x="16059572" y="17583655"/>
              <a:ext cx="7971796" cy="475619"/>
            </a:xfrm>
            <a:prstGeom prst="rect">
              <a:avLst/>
            </a:prstGeom>
            <a:noFill/>
          </p:spPr>
          <p:txBody>
            <a:bodyPr wrap="square" rtlCol="0">
              <a:spAutoFit/>
            </a:bodyPr>
            <a:lstStyle/>
            <a:p>
              <a:pPr algn="ctr"/>
              <a:r>
                <a:rPr lang="en-US" altLang="zh-CN" sz="1600" b="1" dirty="0"/>
                <a:t>Map 2: </a:t>
              </a:r>
              <a:r>
                <a:rPr lang="en-US" altLang="zh-CN" sz="1600" dirty="0"/>
                <a:t>Inundation areas under</a:t>
              </a:r>
              <a:r>
                <a:rPr lang="en-US" altLang="zh-CN" sz="1600" b="1" dirty="0"/>
                <a:t> 20-year</a:t>
              </a:r>
              <a:r>
                <a:rPr lang="en-US" altLang="zh-CN" sz="1600" dirty="0"/>
                <a:t> rainfall return period</a:t>
              </a:r>
              <a:endParaRPr lang="zh-CN" altLang="zh-CN" sz="1600" dirty="0"/>
            </a:p>
          </p:txBody>
        </p:sp>
      </p:grpSp>
      <p:grpSp>
        <p:nvGrpSpPr>
          <p:cNvPr id="31" name="Group 30">
            <a:extLst>
              <a:ext uri="{FF2B5EF4-FFF2-40B4-BE49-F238E27FC236}">
                <a16:creationId xmlns:a16="http://schemas.microsoft.com/office/drawing/2014/main" id="{C27517A7-80D9-E20E-67D0-B47CDA64A977}"/>
              </a:ext>
            </a:extLst>
          </p:cNvPr>
          <p:cNvGrpSpPr/>
          <p:nvPr/>
        </p:nvGrpSpPr>
        <p:grpSpPr>
          <a:xfrm>
            <a:off x="10936883" y="12127465"/>
            <a:ext cx="5471056" cy="4639333"/>
            <a:chOff x="15688507" y="7262837"/>
            <a:chExt cx="7971796" cy="6759905"/>
          </a:xfrm>
        </p:grpSpPr>
        <p:pic>
          <p:nvPicPr>
            <p:cNvPr id="11" name="Picture 10" descr="A map of a city&#10;&#10;AI-generated content may be incorrect.">
              <a:extLst>
                <a:ext uri="{FF2B5EF4-FFF2-40B4-BE49-F238E27FC236}">
                  <a16:creationId xmlns:a16="http://schemas.microsoft.com/office/drawing/2014/main" id="{08FAD1F6-F6FF-17B8-C0B9-86100648D865}"/>
                </a:ext>
              </a:extLst>
            </p:cNvPr>
            <p:cNvPicPr>
              <a:picLocks noChangeAspect="1"/>
            </p:cNvPicPr>
            <p:nvPr/>
          </p:nvPicPr>
          <p:blipFill>
            <a:blip r:embed="rId6"/>
            <a:srcRect l="11084" t="2608" r="8879" b="4064"/>
            <a:stretch>
              <a:fillRect/>
            </a:stretch>
          </p:blipFill>
          <p:spPr>
            <a:xfrm>
              <a:off x="15856550" y="7728133"/>
              <a:ext cx="7635712" cy="6294609"/>
            </a:xfrm>
            <a:prstGeom prst="rect">
              <a:avLst/>
            </a:prstGeom>
          </p:spPr>
        </p:pic>
        <p:sp>
          <p:nvSpPr>
            <p:cNvPr id="30" name="TextBox 29">
              <a:extLst>
                <a:ext uri="{FF2B5EF4-FFF2-40B4-BE49-F238E27FC236}">
                  <a16:creationId xmlns:a16="http://schemas.microsoft.com/office/drawing/2014/main" id="{AAB82350-D3AB-BC95-0C56-8F9A8B30567F}"/>
                </a:ext>
              </a:extLst>
            </p:cNvPr>
            <p:cNvSpPr txBox="1"/>
            <p:nvPr/>
          </p:nvSpPr>
          <p:spPr>
            <a:xfrm>
              <a:off x="15688507" y="7262837"/>
              <a:ext cx="7971796" cy="493302"/>
            </a:xfrm>
            <a:prstGeom prst="rect">
              <a:avLst/>
            </a:prstGeom>
            <a:noFill/>
          </p:spPr>
          <p:txBody>
            <a:bodyPr wrap="square" rtlCol="0">
              <a:spAutoFit/>
            </a:bodyPr>
            <a:lstStyle/>
            <a:p>
              <a:pPr algn="ctr"/>
              <a:r>
                <a:rPr lang="en-US" altLang="zh-CN" sz="1600" b="1" dirty="0"/>
                <a:t>Map 1: </a:t>
              </a:r>
              <a:r>
                <a:rPr lang="en-US" altLang="zh-CN" sz="1600" dirty="0"/>
                <a:t>Inundation areas under</a:t>
              </a:r>
              <a:r>
                <a:rPr lang="en-US" altLang="zh-CN" sz="1600" b="1" dirty="0"/>
                <a:t> 10-year</a:t>
              </a:r>
              <a:r>
                <a:rPr lang="en-US" altLang="zh-CN" sz="1600" dirty="0"/>
                <a:t> rainfall return period</a:t>
              </a:r>
              <a:endParaRPr lang="zh-CN" altLang="zh-CN" sz="1600" dirty="0"/>
            </a:p>
          </p:txBody>
        </p:sp>
      </p:grpSp>
      <p:grpSp>
        <p:nvGrpSpPr>
          <p:cNvPr id="33" name="Group 32">
            <a:extLst>
              <a:ext uri="{FF2B5EF4-FFF2-40B4-BE49-F238E27FC236}">
                <a16:creationId xmlns:a16="http://schemas.microsoft.com/office/drawing/2014/main" id="{D17F1058-FAC5-DE22-3CE0-918C49545FDF}"/>
              </a:ext>
            </a:extLst>
          </p:cNvPr>
          <p:cNvGrpSpPr/>
          <p:nvPr/>
        </p:nvGrpSpPr>
        <p:grpSpPr>
          <a:xfrm>
            <a:off x="360001" y="7844878"/>
            <a:ext cx="9265894" cy="6387147"/>
            <a:chOff x="173939" y="8176518"/>
            <a:chExt cx="9265894" cy="5693866"/>
          </a:xfrm>
        </p:grpSpPr>
        <p:sp>
          <p:nvSpPr>
            <p:cNvPr id="5" name="TextBox 4"/>
            <p:cNvSpPr txBox="1"/>
            <p:nvPr/>
          </p:nvSpPr>
          <p:spPr>
            <a:xfrm>
              <a:off x="290074" y="8176518"/>
              <a:ext cx="9149759" cy="5693866"/>
            </a:xfrm>
            <a:prstGeom prst="rect">
              <a:avLst/>
            </a:prstGeom>
            <a:noFill/>
          </p:spPr>
          <p:txBody>
            <a:bodyPr wrap="square">
              <a:spAutoFit/>
            </a:bodyPr>
            <a:lstStyle/>
            <a:p>
              <a:pPr>
                <a:defRPr sz="2800" b="1">
                  <a:solidFill>
                    <a:srgbClr val="000000"/>
                  </a:solidFill>
                </a:defRPr>
              </a:pPr>
              <a:r>
                <a:rPr sz="2800" dirty="0"/>
                <a:t>Previous Research</a:t>
              </a:r>
            </a:p>
            <a:p>
              <a:r>
                <a:rPr lang="en-US" altLang="zh-CN" sz="2400" dirty="0"/>
                <a:t>Relevant studies informed both the modeling framework and parameter settings. Zheng et al. (2018) and Tran &amp; Nguyen (2025) emphasized combining DEM, land cover, and soil data with weighted surface characteristics. Soliman et al. (2022) provided Manning’s </a:t>
              </a:r>
              <a:r>
                <a:rPr lang="en-US" altLang="zh-CN" sz="2400" i="1" dirty="0"/>
                <a:t>n</a:t>
              </a:r>
              <a:r>
                <a:rPr lang="en-US" altLang="zh-CN" sz="2400" dirty="0"/>
                <a:t> values for weight assignment.</a:t>
              </a:r>
            </a:p>
            <a:p>
              <a:endParaRPr lang="en-US" altLang="zh-CN" sz="2400" dirty="0"/>
            </a:p>
            <a:p>
              <a:r>
                <a:rPr lang="en-US" altLang="zh-CN" sz="2400" dirty="0"/>
                <a:t>A 10m DEM and Focal Statistics were adopted following Cohen et al. (2018). A 0.5m depth interval was applied for clearer flood visualization, based on Tran &amp; Nguyen (2025). Schools and hospitals were selected as shelters, as recommended by Kar &amp; Hodgson (2008).</a:t>
              </a:r>
            </a:p>
            <a:p>
              <a:endParaRPr lang="en-US" altLang="zh-CN" sz="2400" dirty="0"/>
            </a:p>
            <a:p>
              <a:r>
                <a:rPr lang="en-US" altLang="zh-CN" sz="2400" dirty="0"/>
                <a:t>Together, these studies provide the methodological foundation for the GIS-based flood inundation assessment, from simulation to visualization and planning.</a:t>
              </a:r>
            </a:p>
          </p:txBody>
        </p:sp>
        <p:sp>
          <p:nvSpPr>
            <p:cNvPr id="32" name="Rectangle 31">
              <a:extLst>
                <a:ext uri="{FF2B5EF4-FFF2-40B4-BE49-F238E27FC236}">
                  <a16:creationId xmlns:a16="http://schemas.microsoft.com/office/drawing/2014/main" id="{88F03EB9-C955-7DAC-26B7-A3FC23D1FBE6}"/>
                </a:ext>
              </a:extLst>
            </p:cNvPr>
            <p:cNvSpPr/>
            <p:nvPr/>
          </p:nvSpPr>
          <p:spPr>
            <a:xfrm>
              <a:off x="173939" y="8176518"/>
              <a:ext cx="9143652" cy="5597691"/>
            </a:xfrm>
            <a:prstGeom prst="rect">
              <a:avLst/>
            </a:prstGeom>
            <a:no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grpSp>
        <p:nvGrpSpPr>
          <p:cNvPr id="35" name="Group 34">
            <a:extLst>
              <a:ext uri="{FF2B5EF4-FFF2-40B4-BE49-F238E27FC236}">
                <a16:creationId xmlns:a16="http://schemas.microsoft.com/office/drawing/2014/main" id="{4B7FCA44-EFC1-1016-3797-D5E4E1A3C9C8}"/>
              </a:ext>
            </a:extLst>
          </p:cNvPr>
          <p:cNvGrpSpPr/>
          <p:nvPr/>
        </p:nvGrpSpPr>
        <p:grpSpPr>
          <a:xfrm>
            <a:off x="393566" y="14420381"/>
            <a:ext cx="9143652" cy="5597691"/>
            <a:chOff x="393566" y="14420381"/>
            <a:chExt cx="9143652" cy="5597691"/>
          </a:xfrm>
        </p:grpSpPr>
        <p:sp>
          <p:nvSpPr>
            <p:cNvPr id="6" name="TextBox 5"/>
            <p:cNvSpPr txBox="1"/>
            <p:nvPr/>
          </p:nvSpPr>
          <p:spPr>
            <a:xfrm>
              <a:off x="476136" y="14656418"/>
              <a:ext cx="8777640" cy="4955203"/>
            </a:xfrm>
            <a:prstGeom prst="rect">
              <a:avLst/>
            </a:prstGeom>
            <a:noFill/>
          </p:spPr>
          <p:txBody>
            <a:bodyPr wrap="square">
              <a:spAutoFit/>
            </a:bodyPr>
            <a:lstStyle/>
            <a:p>
              <a:pPr>
                <a:defRPr sz="2800" b="1">
                  <a:solidFill>
                    <a:srgbClr val="000000"/>
                  </a:solidFill>
                </a:defRPr>
              </a:pPr>
              <a:r>
                <a:rPr sz="2800" dirty="0"/>
                <a:t>Methodology</a:t>
              </a:r>
            </a:p>
            <a:p>
              <a:pPr>
                <a:defRPr sz="2000">
                  <a:solidFill>
                    <a:srgbClr val="000000"/>
                  </a:solidFill>
                </a:defRPr>
              </a:pPr>
              <a:r>
                <a:rPr lang="en-NZ" altLang="zh-CN" sz="2400" dirty="0"/>
                <a:t>- Download the relevant datasets, including DEM, landcover, soil ,rainfall, facilities from “LINZ”, “NIWA”, “LRIS”, “STATS”  websites</a:t>
              </a:r>
              <a:br>
                <a:rPr lang="en-NZ" altLang="zh-CN" sz="2400" dirty="0"/>
              </a:br>
              <a:r>
                <a:rPr lang="en-NZ" altLang="zh-CN" sz="2400" dirty="0"/>
                <a:t>- Resample </a:t>
              </a:r>
              <a:r>
                <a:rPr lang="en-US" altLang="zh-CN" sz="2400" dirty="0"/>
                <a:t>DEM to smooth terrain-induced noise</a:t>
              </a:r>
              <a:r>
                <a:rPr lang="en-NZ" altLang="zh-CN" sz="2400" dirty="0"/>
                <a:t>, </a:t>
              </a:r>
              <a:r>
                <a:rPr lang="en-US" altLang="zh-CN" sz="2400" dirty="0"/>
                <a:t>Combine landcover and soil layers to create a weight layer used in Flow Accumulation</a:t>
              </a:r>
              <a:br>
                <a:rPr lang="en-NZ" altLang="zh-CN" sz="2400" dirty="0"/>
              </a:br>
              <a:r>
                <a:rPr lang="en-NZ" altLang="zh-CN" sz="2400" dirty="0"/>
                <a:t>- Simulate flow: Fill → Flow Direction → Accumulation</a:t>
              </a:r>
              <a:br>
                <a:rPr lang="en-NZ" altLang="zh-CN" sz="2400" dirty="0"/>
              </a:br>
              <a:r>
                <a:rPr lang="en-NZ" altLang="zh-CN" sz="2400" dirty="0"/>
                <a:t>- Multiply with rainfall (10-, 20-, 50-year) to estimate water depth</a:t>
              </a:r>
              <a:br>
                <a:rPr lang="en-NZ" altLang="zh-CN" sz="2400" dirty="0"/>
              </a:br>
              <a:r>
                <a:rPr lang="en-NZ" altLang="zh-CN" sz="2400" dirty="0"/>
                <a:t>- Apply Focal Statistics (radius = 3 or 5; MEAN or MEDIAN) </a:t>
              </a:r>
              <a:r>
                <a:rPr lang="en-US" altLang="zh-CN" sz="2400" dirty="0"/>
                <a:t>to</a:t>
              </a:r>
              <a:r>
                <a:rPr lang="zh-CN" altLang="en-US" sz="2400" dirty="0"/>
                <a:t> </a:t>
              </a:r>
              <a:r>
                <a:rPr lang="en-US" altLang="zh-CN" sz="2400" dirty="0"/>
                <a:t>smooth</a:t>
              </a:r>
              <a:r>
                <a:rPr lang="zh-CN" altLang="en-US" sz="2400" dirty="0"/>
                <a:t> </a:t>
              </a:r>
              <a:r>
                <a:rPr lang="en-US" altLang="zh-CN" sz="2400" dirty="0"/>
                <a:t>the</a:t>
              </a:r>
              <a:r>
                <a:rPr lang="zh-CN" altLang="en-US" sz="2400" dirty="0"/>
                <a:t> </a:t>
              </a:r>
              <a:r>
                <a:rPr lang="en-US" altLang="zh-CN" sz="2400" dirty="0"/>
                <a:t>water depth</a:t>
              </a:r>
              <a:br>
                <a:rPr lang="en-NZ" altLang="zh-CN" sz="2400" dirty="0"/>
              </a:br>
              <a:r>
                <a:rPr lang="en-NZ" altLang="zh-CN" sz="2400" dirty="0"/>
                <a:t>- Extract flood areas (depth &gt; 0.1m), apply Region Group, filter &gt;1000 m²</a:t>
              </a:r>
              <a:br>
                <a:rPr lang="en-NZ" altLang="zh-CN" sz="2400" dirty="0"/>
              </a:br>
              <a:r>
                <a:rPr lang="en-NZ" altLang="zh-CN" sz="2400" dirty="0"/>
                <a:t>- Identify safe shelters using Erase tool on schools &amp; hospitals</a:t>
              </a:r>
            </a:p>
          </p:txBody>
        </p:sp>
        <p:sp>
          <p:nvSpPr>
            <p:cNvPr id="34" name="Rectangle 33">
              <a:extLst>
                <a:ext uri="{FF2B5EF4-FFF2-40B4-BE49-F238E27FC236}">
                  <a16:creationId xmlns:a16="http://schemas.microsoft.com/office/drawing/2014/main" id="{616DE05A-392A-FA36-55D7-EB56ABA078FD}"/>
                </a:ext>
              </a:extLst>
            </p:cNvPr>
            <p:cNvSpPr/>
            <p:nvPr/>
          </p:nvSpPr>
          <p:spPr>
            <a:xfrm>
              <a:off x="393566" y="14420381"/>
              <a:ext cx="9143652" cy="5597691"/>
            </a:xfrm>
            <a:prstGeom prst="rect">
              <a:avLst/>
            </a:prstGeom>
            <a:no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sp>
        <p:nvSpPr>
          <p:cNvPr id="36" name="Rectangle 35">
            <a:extLst>
              <a:ext uri="{FF2B5EF4-FFF2-40B4-BE49-F238E27FC236}">
                <a16:creationId xmlns:a16="http://schemas.microsoft.com/office/drawing/2014/main" id="{62F49FAD-4071-BDE9-A3B3-EE5FDEA10FAC}"/>
              </a:ext>
            </a:extLst>
          </p:cNvPr>
          <p:cNvSpPr/>
          <p:nvPr/>
        </p:nvSpPr>
        <p:spPr>
          <a:xfrm>
            <a:off x="360001" y="2928072"/>
            <a:ext cx="9149759" cy="4384234"/>
          </a:xfrm>
          <a:prstGeom prst="rect">
            <a:avLst/>
          </a:prstGeom>
          <a:no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38" name="Group 37">
            <a:extLst>
              <a:ext uri="{FF2B5EF4-FFF2-40B4-BE49-F238E27FC236}">
                <a16:creationId xmlns:a16="http://schemas.microsoft.com/office/drawing/2014/main" id="{692FE622-A0AF-87C8-DE87-AB1887BAC5E8}"/>
              </a:ext>
            </a:extLst>
          </p:cNvPr>
          <p:cNvGrpSpPr/>
          <p:nvPr/>
        </p:nvGrpSpPr>
        <p:grpSpPr>
          <a:xfrm>
            <a:off x="10300396" y="9009129"/>
            <a:ext cx="7349761" cy="3023170"/>
            <a:chOff x="10300396" y="8765289"/>
            <a:chExt cx="7349761" cy="3023170"/>
          </a:xfrm>
        </p:grpSpPr>
        <p:pic>
          <p:nvPicPr>
            <p:cNvPr id="20" name="Picture 19">
              <a:extLst>
                <a:ext uri="{FF2B5EF4-FFF2-40B4-BE49-F238E27FC236}">
                  <a16:creationId xmlns:a16="http://schemas.microsoft.com/office/drawing/2014/main" id="{AADD03D6-0D08-164C-BCB2-3C87DC6F19C4}"/>
                </a:ext>
              </a:extLst>
            </p:cNvPr>
            <p:cNvPicPr>
              <a:picLocks noChangeAspect="1"/>
            </p:cNvPicPr>
            <p:nvPr/>
          </p:nvPicPr>
          <p:blipFill>
            <a:blip r:embed="rId7"/>
            <a:stretch>
              <a:fillRect/>
            </a:stretch>
          </p:blipFill>
          <p:spPr>
            <a:xfrm>
              <a:off x="10300396" y="9252736"/>
              <a:ext cx="7349761" cy="2535723"/>
            </a:xfrm>
            <a:prstGeom prst="rect">
              <a:avLst/>
            </a:prstGeom>
          </p:spPr>
        </p:pic>
        <p:sp>
          <p:nvSpPr>
            <p:cNvPr id="37" name="TextBox 36">
              <a:extLst>
                <a:ext uri="{FF2B5EF4-FFF2-40B4-BE49-F238E27FC236}">
                  <a16:creationId xmlns:a16="http://schemas.microsoft.com/office/drawing/2014/main" id="{138D26E4-D6CD-0503-924E-FE76EF602A8B}"/>
                </a:ext>
              </a:extLst>
            </p:cNvPr>
            <p:cNvSpPr txBox="1"/>
            <p:nvPr/>
          </p:nvSpPr>
          <p:spPr>
            <a:xfrm>
              <a:off x="10300396" y="8765289"/>
              <a:ext cx="7349761" cy="523220"/>
            </a:xfrm>
            <a:prstGeom prst="rect">
              <a:avLst/>
            </a:prstGeom>
            <a:noFill/>
          </p:spPr>
          <p:txBody>
            <a:bodyPr wrap="square" rtlCol="0">
              <a:spAutoFit/>
            </a:bodyPr>
            <a:lstStyle/>
            <a:p>
              <a:pPr algn="ctr"/>
              <a:r>
                <a:rPr lang="en-US" altLang="zh-CN" sz="1400" b="1" dirty="0"/>
                <a:t>Table 1: </a:t>
              </a:r>
              <a:r>
                <a:rPr lang="en-US" altLang="zh-CN" sz="1400" dirty="0"/>
                <a:t>Summary of Simulated Inundation Characteristics under Different Rainfall Scenarios and Focal Statistics Conditions</a:t>
              </a:r>
              <a:endParaRPr lang="zh-CN" altLang="zh-CN" sz="1400" dirty="0"/>
            </a:p>
          </p:txBody>
        </p:sp>
      </p:grpSp>
      <p:grpSp>
        <p:nvGrpSpPr>
          <p:cNvPr id="42" name="Group 41">
            <a:extLst>
              <a:ext uri="{FF2B5EF4-FFF2-40B4-BE49-F238E27FC236}">
                <a16:creationId xmlns:a16="http://schemas.microsoft.com/office/drawing/2014/main" id="{D86E3CCB-85BA-5F0E-A76B-9041CAE31268}"/>
              </a:ext>
            </a:extLst>
          </p:cNvPr>
          <p:cNvGrpSpPr/>
          <p:nvPr/>
        </p:nvGrpSpPr>
        <p:grpSpPr>
          <a:xfrm>
            <a:off x="18613088" y="3180971"/>
            <a:ext cx="10534798" cy="8622802"/>
            <a:chOff x="19070288" y="3120011"/>
            <a:chExt cx="10534798" cy="8622802"/>
          </a:xfrm>
        </p:grpSpPr>
        <p:grpSp>
          <p:nvGrpSpPr>
            <p:cNvPr id="23" name="Group 22">
              <a:extLst>
                <a:ext uri="{FF2B5EF4-FFF2-40B4-BE49-F238E27FC236}">
                  <a16:creationId xmlns:a16="http://schemas.microsoft.com/office/drawing/2014/main" id="{0DCD9DF2-B4F3-FA2E-6A20-26159282D26E}"/>
                </a:ext>
              </a:extLst>
            </p:cNvPr>
            <p:cNvGrpSpPr/>
            <p:nvPr/>
          </p:nvGrpSpPr>
          <p:grpSpPr>
            <a:xfrm>
              <a:off x="19070288" y="3120011"/>
              <a:ext cx="5112336" cy="4143793"/>
              <a:chOff x="23696526" y="2306414"/>
              <a:chExt cx="5660975" cy="4588489"/>
            </a:xfrm>
          </p:grpSpPr>
          <p:pic>
            <p:nvPicPr>
              <p:cNvPr id="15" name="Picture 14" descr="A screenshot of a graph&#10;&#10;AI-generated content may be incorrect.">
                <a:extLst>
                  <a:ext uri="{FF2B5EF4-FFF2-40B4-BE49-F238E27FC236}">
                    <a16:creationId xmlns:a16="http://schemas.microsoft.com/office/drawing/2014/main" id="{8B5AF5D5-2407-307B-A466-FA19EB5B36A8}"/>
                  </a:ext>
                </a:extLst>
              </p:cNvPr>
              <p:cNvPicPr>
                <a:picLocks noChangeAspect="1"/>
              </p:cNvPicPr>
              <p:nvPr/>
            </p:nvPicPr>
            <p:blipFill>
              <a:blip r:embed="rId8"/>
              <a:stretch>
                <a:fillRect/>
              </a:stretch>
            </p:blipFill>
            <p:spPr>
              <a:xfrm>
                <a:off x="23696526" y="2908565"/>
                <a:ext cx="5660975" cy="3986338"/>
              </a:xfrm>
              <a:prstGeom prst="rect">
                <a:avLst/>
              </a:prstGeom>
            </p:spPr>
          </p:pic>
          <p:sp>
            <p:nvSpPr>
              <p:cNvPr id="10" name="TextBox 9">
                <a:extLst>
                  <a:ext uri="{FF2B5EF4-FFF2-40B4-BE49-F238E27FC236}">
                    <a16:creationId xmlns:a16="http://schemas.microsoft.com/office/drawing/2014/main" id="{5F583C7E-649B-7B50-D70D-BD3937396B5B}"/>
                  </a:ext>
                </a:extLst>
              </p:cNvPr>
              <p:cNvSpPr txBox="1"/>
              <p:nvPr/>
            </p:nvSpPr>
            <p:spPr>
              <a:xfrm>
                <a:off x="23696526" y="2306414"/>
                <a:ext cx="5508808" cy="646331"/>
              </a:xfrm>
              <a:prstGeom prst="rect">
                <a:avLst/>
              </a:prstGeom>
              <a:noFill/>
            </p:spPr>
            <p:txBody>
              <a:bodyPr wrap="square" rtlCol="0">
                <a:spAutoFit/>
              </a:bodyPr>
              <a:lstStyle/>
              <a:p>
                <a:pPr algn="ctr"/>
                <a:r>
                  <a:rPr lang="en-US" altLang="zh-CN" sz="1600" b="1" dirty="0"/>
                  <a:t>Figure 1. Total Inundation Area under Different Focal Statistics Methods</a:t>
                </a:r>
                <a:endParaRPr lang="zh-CN" altLang="zh-CN" sz="1600" dirty="0"/>
              </a:p>
            </p:txBody>
          </p:sp>
        </p:grpSp>
        <p:grpSp>
          <p:nvGrpSpPr>
            <p:cNvPr id="24" name="Group 23">
              <a:extLst>
                <a:ext uri="{FF2B5EF4-FFF2-40B4-BE49-F238E27FC236}">
                  <a16:creationId xmlns:a16="http://schemas.microsoft.com/office/drawing/2014/main" id="{D90C127A-239F-CDE8-B5FD-71EF343B4C4B}"/>
                </a:ext>
              </a:extLst>
            </p:cNvPr>
            <p:cNvGrpSpPr/>
            <p:nvPr/>
          </p:nvGrpSpPr>
          <p:grpSpPr>
            <a:xfrm>
              <a:off x="19104633" y="7610175"/>
              <a:ext cx="5112336" cy="4131241"/>
              <a:chOff x="23921158" y="9451620"/>
              <a:chExt cx="5430138" cy="4449225"/>
            </a:xfrm>
          </p:grpSpPr>
          <p:pic>
            <p:nvPicPr>
              <p:cNvPr id="19" name="Picture 18" descr="A screenshot of a graph&#10;&#10;AI-generated content may be incorrect.">
                <a:extLst>
                  <a:ext uri="{FF2B5EF4-FFF2-40B4-BE49-F238E27FC236}">
                    <a16:creationId xmlns:a16="http://schemas.microsoft.com/office/drawing/2014/main" id="{FE5B07EB-01C1-F8B1-C775-D24DE9B82E72}"/>
                  </a:ext>
                </a:extLst>
              </p:cNvPr>
              <p:cNvPicPr>
                <a:picLocks noChangeAspect="1"/>
              </p:cNvPicPr>
              <p:nvPr/>
            </p:nvPicPr>
            <p:blipFill>
              <a:blip r:embed="rId9"/>
              <a:stretch>
                <a:fillRect/>
              </a:stretch>
            </p:blipFill>
            <p:spPr>
              <a:xfrm>
                <a:off x="23921158" y="10023751"/>
                <a:ext cx="5430138" cy="3877094"/>
              </a:xfrm>
              <a:prstGeom prst="rect">
                <a:avLst/>
              </a:prstGeom>
            </p:spPr>
          </p:pic>
          <p:sp>
            <p:nvSpPr>
              <p:cNvPr id="16" name="TextBox 15">
                <a:extLst>
                  <a:ext uri="{FF2B5EF4-FFF2-40B4-BE49-F238E27FC236}">
                    <a16:creationId xmlns:a16="http://schemas.microsoft.com/office/drawing/2014/main" id="{760EBDA3-96A5-A8C0-1264-1307D53490E1}"/>
                  </a:ext>
                </a:extLst>
              </p:cNvPr>
              <p:cNvSpPr txBox="1"/>
              <p:nvPr/>
            </p:nvSpPr>
            <p:spPr>
              <a:xfrm>
                <a:off x="23921158" y="9451620"/>
                <a:ext cx="5284177" cy="646331"/>
              </a:xfrm>
              <a:prstGeom prst="rect">
                <a:avLst/>
              </a:prstGeom>
              <a:noFill/>
            </p:spPr>
            <p:txBody>
              <a:bodyPr wrap="square" rtlCol="0">
                <a:spAutoFit/>
              </a:bodyPr>
              <a:lstStyle/>
              <a:p>
                <a:pPr algn="ctr"/>
                <a:r>
                  <a:rPr lang="en-US" altLang="zh-CN" sz="1600" b="1" dirty="0"/>
                  <a:t>Figure 2: Number of Inundation Regions under Different Focal Statistics Methods</a:t>
                </a:r>
                <a:endParaRPr lang="zh-CN" altLang="zh-CN" sz="1600" dirty="0"/>
              </a:p>
            </p:txBody>
          </p:sp>
        </p:grpSp>
        <p:grpSp>
          <p:nvGrpSpPr>
            <p:cNvPr id="25" name="Group 24">
              <a:extLst>
                <a:ext uri="{FF2B5EF4-FFF2-40B4-BE49-F238E27FC236}">
                  <a16:creationId xmlns:a16="http://schemas.microsoft.com/office/drawing/2014/main" id="{998B52CA-0161-C16D-7E96-1FA8C214817A}"/>
                </a:ext>
              </a:extLst>
            </p:cNvPr>
            <p:cNvGrpSpPr/>
            <p:nvPr/>
          </p:nvGrpSpPr>
          <p:grpSpPr>
            <a:xfrm>
              <a:off x="24492750" y="3173415"/>
              <a:ext cx="5112336" cy="4138891"/>
              <a:chOff x="18102321" y="6160203"/>
              <a:chExt cx="5494732" cy="4448473"/>
            </a:xfrm>
          </p:grpSpPr>
          <p:pic>
            <p:nvPicPr>
              <p:cNvPr id="17" name="Picture 16" descr="A screenshot of a graph&#10;&#10;AI-generated content may be incorrect.">
                <a:extLst>
                  <a:ext uri="{FF2B5EF4-FFF2-40B4-BE49-F238E27FC236}">
                    <a16:creationId xmlns:a16="http://schemas.microsoft.com/office/drawing/2014/main" id="{30F8C2BC-7C66-1BEE-1361-4EBE23A70C0C}"/>
                  </a:ext>
                </a:extLst>
              </p:cNvPr>
              <p:cNvPicPr>
                <a:picLocks noChangeAspect="1"/>
              </p:cNvPicPr>
              <p:nvPr/>
            </p:nvPicPr>
            <p:blipFill>
              <a:blip r:embed="rId10"/>
              <a:stretch>
                <a:fillRect/>
              </a:stretch>
            </p:blipFill>
            <p:spPr>
              <a:xfrm>
                <a:off x="18102321" y="6739401"/>
                <a:ext cx="5494732" cy="3869275"/>
              </a:xfrm>
              <a:prstGeom prst="rect">
                <a:avLst/>
              </a:prstGeom>
            </p:spPr>
          </p:pic>
          <p:sp>
            <p:nvSpPr>
              <p:cNvPr id="21" name="TextBox 20">
                <a:extLst>
                  <a:ext uri="{FF2B5EF4-FFF2-40B4-BE49-F238E27FC236}">
                    <a16:creationId xmlns:a16="http://schemas.microsoft.com/office/drawing/2014/main" id="{63904F02-4DC2-02B3-6F38-824ED91C1F3C}"/>
                  </a:ext>
                </a:extLst>
              </p:cNvPr>
              <p:cNvSpPr txBox="1"/>
              <p:nvPr/>
            </p:nvSpPr>
            <p:spPr>
              <a:xfrm>
                <a:off x="18144411" y="6160203"/>
                <a:ext cx="5284176" cy="646331"/>
              </a:xfrm>
              <a:prstGeom prst="rect">
                <a:avLst/>
              </a:prstGeom>
              <a:noFill/>
            </p:spPr>
            <p:txBody>
              <a:bodyPr wrap="square" rtlCol="0">
                <a:spAutoFit/>
              </a:bodyPr>
              <a:lstStyle/>
              <a:p>
                <a:pPr algn="ctr"/>
                <a:r>
                  <a:rPr lang="en-US" altLang="zh-CN" sz="1600" b="1" dirty="0"/>
                  <a:t>Figure 3: Average Water Depth under Different Focal Statistics Methods</a:t>
                </a:r>
                <a:endParaRPr lang="zh-CN" altLang="zh-CN" sz="1600" dirty="0"/>
              </a:p>
            </p:txBody>
          </p:sp>
        </p:grpSp>
        <p:grpSp>
          <p:nvGrpSpPr>
            <p:cNvPr id="41" name="Group 40">
              <a:extLst>
                <a:ext uri="{FF2B5EF4-FFF2-40B4-BE49-F238E27FC236}">
                  <a16:creationId xmlns:a16="http://schemas.microsoft.com/office/drawing/2014/main" id="{0F015AF6-F107-3972-85B0-61E65EA6FA7F}"/>
                </a:ext>
              </a:extLst>
            </p:cNvPr>
            <p:cNvGrpSpPr/>
            <p:nvPr/>
          </p:nvGrpSpPr>
          <p:grpSpPr>
            <a:xfrm>
              <a:off x="24597421" y="7600639"/>
              <a:ext cx="4974917" cy="4142174"/>
              <a:chOff x="24597421" y="7600639"/>
              <a:chExt cx="4974917" cy="4142174"/>
            </a:xfrm>
          </p:grpSpPr>
          <p:pic>
            <p:nvPicPr>
              <p:cNvPr id="39" name="Picture 38">
                <a:extLst>
                  <a:ext uri="{FF2B5EF4-FFF2-40B4-BE49-F238E27FC236}">
                    <a16:creationId xmlns:a16="http://schemas.microsoft.com/office/drawing/2014/main" id="{FDB7C103-2837-79E9-2DC8-1A157B60FA54}"/>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l="2891" t="7912" r="1220" b="8915"/>
              <a:stretch>
                <a:fillRect/>
              </a:stretch>
            </p:blipFill>
            <p:spPr bwMode="auto">
              <a:xfrm>
                <a:off x="24597421" y="8142813"/>
                <a:ext cx="4902994" cy="3600000"/>
              </a:xfrm>
              <a:prstGeom prst="rect">
                <a:avLst/>
              </a:prstGeom>
              <a:noFill/>
              <a:ln>
                <a:noFill/>
              </a:ln>
              <a:extLst>
                <a:ext uri="{53640926-AAD7-44D8-BBD7-CCE9431645EC}">
                  <a14:shadowObscured xmlns:a14="http://schemas.microsoft.com/office/drawing/2010/main"/>
                </a:ext>
              </a:extLst>
            </p:spPr>
          </p:pic>
          <p:sp>
            <p:nvSpPr>
              <p:cNvPr id="40" name="TextBox 39">
                <a:extLst>
                  <a:ext uri="{FF2B5EF4-FFF2-40B4-BE49-F238E27FC236}">
                    <a16:creationId xmlns:a16="http://schemas.microsoft.com/office/drawing/2014/main" id="{7D8AFBA8-98CB-B264-2F1E-190BBE015A00}"/>
                  </a:ext>
                </a:extLst>
              </p:cNvPr>
              <p:cNvSpPr txBox="1"/>
              <p:nvPr/>
            </p:nvSpPr>
            <p:spPr>
              <a:xfrm>
                <a:off x="24597421" y="7600639"/>
                <a:ext cx="4974917" cy="584775"/>
              </a:xfrm>
              <a:prstGeom prst="rect">
                <a:avLst/>
              </a:prstGeom>
              <a:noFill/>
            </p:spPr>
            <p:txBody>
              <a:bodyPr wrap="square" rtlCol="0">
                <a:spAutoFit/>
              </a:bodyPr>
              <a:lstStyle/>
              <a:p>
                <a:pPr algn="ctr"/>
                <a:r>
                  <a:rPr lang="en-US" altLang="zh-CN" sz="1600" b="1" dirty="0"/>
                  <a:t>Figure 4: Maximum Water Depth under Different Focal Statistics Methods</a:t>
                </a:r>
                <a:endParaRPr lang="zh-CN" altLang="zh-CN" sz="1600" dirty="0"/>
              </a:p>
            </p:txBody>
          </p:sp>
        </p:grpSp>
      </p:grpSp>
      <p:sp>
        <p:nvSpPr>
          <p:cNvPr id="43" name="Rectangle 42">
            <a:extLst>
              <a:ext uri="{FF2B5EF4-FFF2-40B4-BE49-F238E27FC236}">
                <a16:creationId xmlns:a16="http://schemas.microsoft.com/office/drawing/2014/main" id="{35BEA8B4-D5F0-5348-2159-173F5FC0FE38}"/>
              </a:ext>
            </a:extLst>
          </p:cNvPr>
          <p:cNvSpPr/>
          <p:nvPr/>
        </p:nvSpPr>
        <p:spPr>
          <a:xfrm>
            <a:off x="10184261" y="17258069"/>
            <a:ext cx="19223043" cy="3108544"/>
          </a:xfrm>
          <a:prstGeom prst="rect">
            <a:avLst/>
          </a:prstGeom>
          <a:no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44" name="TextBox 43">
            <a:extLst>
              <a:ext uri="{FF2B5EF4-FFF2-40B4-BE49-F238E27FC236}">
                <a16:creationId xmlns:a16="http://schemas.microsoft.com/office/drawing/2014/main" id="{163EA554-3683-1E9C-0512-2EFC8DC98190}"/>
              </a:ext>
            </a:extLst>
          </p:cNvPr>
          <p:cNvSpPr txBox="1"/>
          <p:nvPr/>
        </p:nvSpPr>
        <p:spPr>
          <a:xfrm>
            <a:off x="18613088" y="17422757"/>
            <a:ext cx="8138070" cy="3108543"/>
          </a:xfrm>
          <a:prstGeom prst="rect">
            <a:avLst/>
          </a:prstGeom>
          <a:noFill/>
        </p:spPr>
        <p:txBody>
          <a:bodyPr wrap="square">
            <a:spAutoFit/>
          </a:bodyPr>
          <a:lstStyle/>
          <a:p>
            <a:pPr>
              <a:defRPr sz="2000">
                <a:solidFill>
                  <a:srgbClr val="000000"/>
                </a:solidFill>
              </a:defRPr>
            </a:pPr>
            <a:r>
              <a:rPr lang="en-US" altLang="zh-CN" sz="2800" b="1" dirty="0"/>
              <a:t>Future Work:</a:t>
            </a:r>
          </a:p>
          <a:p>
            <a:pPr>
              <a:defRPr sz="2000">
                <a:solidFill>
                  <a:srgbClr val="000000"/>
                </a:solidFill>
              </a:defRPr>
            </a:pPr>
            <a:r>
              <a:rPr lang="en-US" altLang="zh-CN" sz="2400" dirty="0"/>
              <a:t>- Use 1m LiDAR DEM to achieve more precise surface representation</a:t>
            </a:r>
            <a:br>
              <a:rPr lang="en-US" altLang="zh-CN" sz="2400" dirty="0"/>
            </a:br>
            <a:r>
              <a:rPr lang="en-US" altLang="zh-CN" sz="2400" dirty="0"/>
              <a:t>- Include dynamic rainfall and real drainage to ensure reliability</a:t>
            </a:r>
            <a:br>
              <a:rPr lang="en-US" altLang="zh-CN" sz="2400" dirty="0"/>
            </a:br>
            <a:r>
              <a:rPr lang="en-US" altLang="zh-CN" sz="2400" dirty="0"/>
              <a:t>- Validate with historical data to improve model stability</a:t>
            </a:r>
            <a:br>
              <a:rPr lang="en-US" altLang="zh-CN" sz="2400" dirty="0"/>
            </a:br>
            <a:r>
              <a:rPr lang="en-US" altLang="zh-CN" sz="2400" dirty="0"/>
              <a:t>- Add network-based shelter accessibility analysis to improve the realism and responsiveness of evacuation planning</a:t>
            </a:r>
          </a:p>
          <a:p>
            <a:pPr>
              <a:defRPr sz="2000">
                <a:solidFill>
                  <a:srgbClr val="000000"/>
                </a:solidFill>
              </a:defRPr>
            </a:pPr>
            <a:endParaRPr lang="en-US" altLang="zh-CN" sz="2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100</TotalTime>
  <Words>704</Words>
  <Application>Microsoft Office PowerPoint</Application>
  <PresentationFormat>Custom</PresentationFormat>
  <Paragraphs>34</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等线</vt:lpstr>
      <vt:lpstr>Arial</vt:lpstr>
      <vt:lpstr>Calibri</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凡 张</cp:lastModifiedBy>
  <cp:revision>25</cp:revision>
  <dcterms:created xsi:type="dcterms:W3CDTF">2013-01-27T09:14:16Z</dcterms:created>
  <dcterms:modified xsi:type="dcterms:W3CDTF">2025-06-22T19:12:53Z</dcterms:modified>
  <cp:category/>
</cp:coreProperties>
</file>

<file path=docProps/thumbnail.jpeg>
</file>